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3" r:id="rId3"/>
    <p:sldId id="283" r:id="rId4"/>
    <p:sldId id="263" r:id="rId5"/>
    <p:sldId id="298" r:id="rId6"/>
    <p:sldId id="258" r:id="rId7"/>
    <p:sldId id="274" r:id="rId8"/>
    <p:sldId id="275" r:id="rId9"/>
    <p:sldId id="264" r:id="rId10"/>
    <p:sldId id="265" r:id="rId11"/>
    <p:sldId id="284" r:id="rId12"/>
    <p:sldId id="292" r:id="rId13"/>
    <p:sldId id="266" r:id="rId14"/>
    <p:sldId id="297" r:id="rId15"/>
    <p:sldId id="285" r:id="rId16"/>
    <p:sldId id="286" r:id="rId17"/>
    <p:sldId id="287" r:id="rId18"/>
    <p:sldId id="291" r:id="rId19"/>
    <p:sldId id="261" r:id="rId20"/>
    <p:sldId id="267" r:id="rId21"/>
    <p:sldId id="288" r:id="rId22"/>
    <p:sldId id="289" r:id="rId23"/>
    <p:sldId id="290" r:id="rId24"/>
    <p:sldId id="281" r:id="rId25"/>
    <p:sldId id="29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cap="all" baseline="0">
                <a:solidFill>
                  <a:schemeClr val="lt1"/>
                </a:solidFill>
                <a:latin typeface="+mn-lt"/>
                <a:ea typeface="+mn-ea"/>
                <a:cs typeface="+mn-cs"/>
              </a:defRPr>
            </a:pPr>
            <a:r>
              <a:rPr lang="fr-FR"/>
              <a:t>COMPARAISON DU TEMPS MOYEN D'ORIENTATION - CHOLECYSTITE</a:t>
            </a:r>
          </a:p>
        </c:rich>
      </c:tx>
      <c:layout/>
      <c:overlay val="0"/>
      <c:spPr>
        <a:noFill/>
        <a:ln>
          <a:noFill/>
        </a:ln>
        <a:effectLst/>
      </c:sp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rgbClr val="5B9BD5">
                  <a:alpha val="30000"/>
                </a:srgbClr>
              </a:solidFill>
              <a:ln>
                <a:solidFill>
                  <a:sysClr val="window" lastClr="FFFFFF">
                    <a:alpha val="50000"/>
                  </a:sys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50000"/>
                        </a:schemeClr>
                      </a:solidFill>
                      <a:round/>
                    </a:ln>
                    <a:effectLst/>
                  </c:spPr>
                </c15:leaderLines>
              </c:ext>
            </c:extLst>
          </c:dLbls>
          <c:cat>
            <c:strRef>
              <c:f>Feuille1!$C$78:$D$78</c:f>
              <c:strCache>
                <c:ptCount val="2"/>
                <c:pt idx="0">
                  <c:v>groupe échographie</c:v>
                </c:pt>
                <c:pt idx="1">
                  <c:v>groupe témoin</c:v>
                </c:pt>
              </c:strCache>
            </c:strRef>
          </c:cat>
          <c:val>
            <c:numRef>
              <c:f>Feuille1!$C$79:$D$79</c:f>
              <c:numCache>
                <c:formatCode>General</c:formatCode>
                <c:ptCount val="2"/>
                <c:pt idx="0">
                  <c:v>155</c:v>
                </c:pt>
                <c:pt idx="1">
                  <c:v>269</c:v>
                </c:pt>
              </c:numCache>
            </c:numRef>
          </c:val>
        </c:ser>
        <c:dLbls>
          <c:showLegendKey val="0"/>
          <c:showVal val="1"/>
          <c:showCatName val="0"/>
          <c:showSerName val="0"/>
          <c:showPercent val="0"/>
          <c:showBubbleSize val="0"/>
        </c:dLbls>
        <c:gapWidth val="84"/>
        <c:gapDepth val="53"/>
        <c:shape val="box"/>
        <c:axId val="433516032"/>
        <c:axId val="345167816"/>
        <c:axId val="430134240"/>
      </c:bar3DChart>
      <c:catAx>
        <c:axId val="43351603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fr-FR"/>
          </a:p>
        </c:txPr>
        <c:crossAx val="345167816"/>
        <c:crosses val="autoZero"/>
        <c:auto val="1"/>
        <c:lblAlgn val="ctr"/>
        <c:lblOffset val="100"/>
        <c:noMultiLvlLbl val="0"/>
      </c:catAx>
      <c:valAx>
        <c:axId val="345167816"/>
        <c:scaling>
          <c:orientation val="minMax"/>
        </c:scaling>
        <c:delete val="1"/>
        <c:axPos val="l"/>
        <c:numFmt formatCode="General" sourceLinked="1"/>
        <c:majorTickMark val="out"/>
        <c:minorTickMark val="none"/>
        <c:tickLblPos val="nextTo"/>
        <c:crossAx val="433516032"/>
        <c:crosses val="autoZero"/>
        <c:crossBetween val="between"/>
      </c:valAx>
      <c:serAx>
        <c:axId val="430134240"/>
        <c:scaling>
          <c:orientation val="minMax"/>
        </c:scaling>
        <c:delete val="1"/>
        <c:axPos val="b"/>
        <c:majorTickMark val="none"/>
        <c:minorTickMark val="none"/>
        <c:tickLblPos val="nextTo"/>
        <c:crossAx val="345167816"/>
        <c:crosses val="autoZero"/>
      </c:serAx>
      <c:spPr>
        <a:noFill/>
        <a:ln>
          <a:noFill/>
        </a:ln>
        <a:effectLst/>
      </c:spPr>
    </c:plotArea>
    <c:plotVisOnly val="1"/>
    <c:dispBlanksAs val="gap"/>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all" baseline="0">
                <a:solidFill>
                  <a:schemeClr val="lt1"/>
                </a:solidFill>
                <a:latin typeface="+mn-lt"/>
                <a:ea typeface="+mn-ea"/>
                <a:cs typeface="+mn-cs"/>
              </a:defRPr>
            </a:pPr>
            <a:r>
              <a:rPr lang="fr-FR"/>
              <a:t>COMPARAISON DU TEMPS MOYEN D'ORIENTATION - COLIQUE NEPHRETIQUE</a:t>
            </a:r>
          </a:p>
        </c:rich>
      </c:tx>
      <c:layout/>
      <c:overlay val="0"/>
      <c:spPr>
        <a:noFill/>
        <a:ln>
          <a:noFill/>
        </a:ln>
        <a:effectLst/>
      </c:spPr>
      <c:txPr>
        <a:bodyPr rot="0" spcFirstLastPara="1" vertOverflow="ellipsis" vert="horz" wrap="square" anchor="ctr" anchorCtr="1"/>
        <a:lstStyle/>
        <a:p>
          <a:pPr>
            <a:defRPr sz="2200" b="0" i="0" u="none" strike="noStrike" kern="1200" cap="all" baseline="0">
              <a:solidFill>
                <a:schemeClr val="lt1"/>
              </a:solidFill>
              <a:latin typeface="+mn-lt"/>
              <a:ea typeface="+mn-ea"/>
              <a:cs typeface="+mn-cs"/>
            </a:defRPr>
          </a:pPr>
          <a:endParaRPr lang="fr-FR"/>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dLbl>
              <c:idx val="0"/>
              <c:layout/>
              <c:tx>
                <c:rich>
                  <a:bodyPr/>
                  <a:lstStyle/>
                  <a:p>
                    <a:fld id="{5FFA12BC-9A7F-403B-ACF7-F4160C6F501B}" type="VALUE">
                      <a:rPr lang="en-US"/>
                      <a:pPr/>
                      <a:t>[VALEUR]</a:t>
                    </a:fld>
                    <a:r>
                      <a:rPr lang="en-US"/>
                      <a:t> min</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43680D14-9415-4817-B0C0-F8EB9C2D7BEA}" type="VALUE">
                      <a:rPr lang="en-US"/>
                      <a:pPr/>
                      <a:t>[VALEUR]</a:t>
                    </a:fld>
                    <a:r>
                      <a:rPr lang="en-US"/>
                      <a:t> min</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Feuille1!$E$46:$E$47</c:f>
              <c:strCache>
                <c:ptCount val="2"/>
                <c:pt idx="0">
                  <c:v>Cas</c:v>
                </c:pt>
                <c:pt idx="1">
                  <c:v>Témoins</c:v>
                </c:pt>
              </c:strCache>
            </c:strRef>
          </c:cat>
          <c:val>
            <c:numRef>
              <c:f>Feuille1!$F$46:$F$47</c:f>
              <c:numCache>
                <c:formatCode>General</c:formatCode>
                <c:ptCount val="2"/>
                <c:pt idx="0">
                  <c:v>143</c:v>
                </c:pt>
                <c:pt idx="1">
                  <c:v>230</c:v>
                </c:pt>
              </c:numCache>
            </c:numRef>
          </c:val>
        </c:ser>
        <c:dLbls>
          <c:showLegendKey val="0"/>
          <c:showVal val="1"/>
          <c:showCatName val="0"/>
          <c:showSerName val="0"/>
          <c:showPercent val="0"/>
          <c:showBubbleSize val="0"/>
        </c:dLbls>
        <c:gapWidth val="84"/>
        <c:gapDepth val="53"/>
        <c:shape val="box"/>
        <c:axId val="428535968"/>
        <c:axId val="432082112"/>
        <c:axId val="0"/>
      </c:bar3DChart>
      <c:catAx>
        <c:axId val="42853596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fr-FR"/>
          </a:p>
        </c:txPr>
        <c:crossAx val="432082112"/>
        <c:crosses val="autoZero"/>
        <c:auto val="1"/>
        <c:lblAlgn val="ctr"/>
        <c:lblOffset val="100"/>
        <c:noMultiLvlLbl val="0"/>
      </c:catAx>
      <c:valAx>
        <c:axId val="432082112"/>
        <c:scaling>
          <c:orientation val="minMax"/>
        </c:scaling>
        <c:delete val="1"/>
        <c:axPos val="l"/>
        <c:numFmt formatCode="General" sourceLinked="1"/>
        <c:majorTickMark val="out"/>
        <c:minorTickMark val="none"/>
        <c:tickLblPos val="nextTo"/>
        <c:crossAx val="428535968"/>
        <c:crosses val="autoZero"/>
        <c:crossBetween val="between"/>
      </c:valAx>
      <c:spPr>
        <a:noFill/>
        <a:ln>
          <a:noFill/>
        </a:ln>
        <a:effectLst/>
      </c:spPr>
    </c:plotArea>
    <c:plotVisOnly val="1"/>
    <c:dispBlanksAs val="gap"/>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cap="all" baseline="0">
                <a:solidFill>
                  <a:schemeClr val="lt1"/>
                </a:solidFill>
                <a:latin typeface="+mn-lt"/>
                <a:ea typeface="+mn-ea"/>
                <a:cs typeface="+mn-cs"/>
              </a:defRPr>
            </a:pPr>
            <a:r>
              <a:rPr lang="fr-FR" sz="1800" b="0" i="0" cap="all" baseline="0">
                <a:effectLst/>
              </a:rPr>
              <a:t>COMPARAISON DU TEMPS MOYEN D'ORIENTATION - THROMBOSE VEINEUSE PROFONDE</a:t>
            </a:r>
            <a:endParaRPr lang="fr-FR">
              <a:effectLst/>
            </a:endParaRPr>
          </a:p>
        </c:rich>
      </c:tx>
      <c:layout/>
      <c:overlay val="0"/>
      <c:spPr>
        <a:noFill/>
        <a:ln>
          <a:noFill/>
        </a:ln>
        <a:effectLst/>
      </c:sp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rgbClr val="5B9BD5">
                  <a:alpha val="30000"/>
                </a:srgbClr>
              </a:solidFill>
              <a:ln>
                <a:solidFill>
                  <a:sysClr val="window" lastClr="FFFFFF">
                    <a:alpha val="50000"/>
                  </a:sys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50000"/>
                        </a:schemeClr>
                      </a:solidFill>
                      <a:round/>
                    </a:ln>
                    <a:effectLst/>
                  </c:spPr>
                </c15:leaderLines>
              </c:ext>
            </c:extLst>
          </c:dLbls>
          <c:cat>
            <c:strRef>
              <c:f>Feuil1!$B$95:$B$96</c:f>
              <c:strCache>
                <c:ptCount val="2"/>
                <c:pt idx="0">
                  <c:v>cas</c:v>
                </c:pt>
                <c:pt idx="1">
                  <c:v>témoins</c:v>
                </c:pt>
              </c:strCache>
            </c:strRef>
          </c:cat>
          <c:val>
            <c:numRef>
              <c:f>Feuil1!$C$95:$C$96</c:f>
              <c:numCache>
                <c:formatCode>General</c:formatCode>
                <c:ptCount val="2"/>
                <c:pt idx="0">
                  <c:v>93</c:v>
                </c:pt>
                <c:pt idx="1">
                  <c:v>196</c:v>
                </c:pt>
              </c:numCache>
            </c:numRef>
          </c:val>
        </c:ser>
        <c:dLbls>
          <c:showLegendKey val="0"/>
          <c:showVal val="1"/>
          <c:showCatName val="0"/>
          <c:showSerName val="0"/>
          <c:showPercent val="0"/>
          <c:showBubbleSize val="0"/>
        </c:dLbls>
        <c:gapWidth val="84"/>
        <c:gapDepth val="53"/>
        <c:shape val="box"/>
        <c:axId val="425867752"/>
        <c:axId val="425868144"/>
        <c:axId val="430653072"/>
      </c:bar3DChart>
      <c:catAx>
        <c:axId val="42586775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fr-FR"/>
          </a:p>
        </c:txPr>
        <c:crossAx val="425868144"/>
        <c:crosses val="autoZero"/>
        <c:auto val="1"/>
        <c:lblAlgn val="ctr"/>
        <c:lblOffset val="100"/>
        <c:noMultiLvlLbl val="0"/>
      </c:catAx>
      <c:valAx>
        <c:axId val="425868144"/>
        <c:scaling>
          <c:orientation val="minMax"/>
        </c:scaling>
        <c:delete val="1"/>
        <c:axPos val="l"/>
        <c:numFmt formatCode="General" sourceLinked="1"/>
        <c:majorTickMark val="out"/>
        <c:minorTickMark val="none"/>
        <c:tickLblPos val="nextTo"/>
        <c:crossAx val="425867752"/>
        <c:crosses val="autoZero"/>
        <c:crossBetween val="between"/>
      </c:valAx>
      <c:serAx>
        <c:axId val="430653072"/>
        <c:scaling>
          <c:orientation val="minMax"/>
        </c:scaling>
        <c:delete val="1"/>
        <c:axPos val="b"/>
        <c:majorTickMark val="none"/>
        <c:minorTickMark val="none"/>
        <c:tickLblPos val="nextTo"/>
        <c:crossAx val="425868144"/>
        <c:crosses val="autoZero"/>
      </c:serAx>
      <c:spPr>
        <a:noFill/>
        <a:ln>
          <a:noFill/>
        </a:ln>
        <a:effectLst/>
      </c:spPr>
    </c:plotArea>
    <c:plotVisOnly val="1"/>
    <c:dispBlanksAs val="gap"/>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fr-F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11/28/2017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89209" y="4010891"/>
            <a:ext cx="8915399" cy="1265253"/>
          </a:xfrm>
        </p:spPr>
        <p:txBody>
          <a:bodyPr>
            <a:noAutofit/>
          </a:bodyPr>
          <a:lstStyle/>
          <a:p>
            <a:pPr algn="just"/>
            <a:r>
              <a:rPr lang="fr-FR" sz="2400" b="1" dirty="0"/>
              <a:t>Apport de l’échographie dans des pathologies ciblées sur le temps d’orientation des malades dans un service d’urgence.</a:t>
            </a:r>
          </a:p>
        </p:txBody>
      </p:sp>
      <p:sp>
        <p:nvSpPr>
          <p:cNvPr id="3" name="Sous-titre 2"/>
          <p:cNvSpPr>
            <a:spLocks noGrp="1"/>
          </p:cNvSpPr>
          <p:nvPr>
            <p:ph type="subTitle" idx="1"/>
          </p:nvPr>
        </p:nvSpPr>
        <p:spPr>
          <a:xfrm>
            <a:off x="2589210" y="5380052"/>
            <a:ext cx="8915399" cy="1126283"/>
          </a:xfrm>
        </p:spPr>
        <p:txBody>
          <a:bodyPr>
            <a:normAutofit/>
          </a:bodyPr>
          <a:lstStyle/>
          <a:p>
            <a:r>
              <a:rPr lang="fr-FR" sz="1400" dirty="0" smtClean="0"/>
              <a:t>Médecin des </a:t>
            </a:r>
            <a:r>
              <a:rPr lang="fr-FR" sz="1400" dirty="0" smtClean="0"/>
              <a:t>Armées Oscar </a:t>
            </a:r>
            <a:r>
              <a:rPr lang="fr-FR" sz="1400" dirty="0" smtClean="0"/>
              <a:t>THABOUILLOT</a:t>
            </a:r>
            <a:endParaRPr lang="fr-FR" sz="1400" dirty="0" smtClean="0"/>
          </a:p>
        </p:txBody>
      </p:sp>
      <p:sp>
        <p:nvSpPr>
          <p:cNvPr id="4" name="Titre 1"/>
          <p:cNvSpPr txBox="1">
            <a:spLocks/>
          </p:cNvSpPr>
          <p:nvPr/>
        </p:nvSpPr>
        <p:spPr>
          <a:xfrm>
            <a:off x="1998377" y="535468"/>
            <a:ext cx="9042618" cy="847974"/>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2400" dirty="0" smtClean="0"/>
              <a:t>Congrès du Club des Anesthésistes et Urgentistes militaires</a:t>
            </a:r>
          </a:p>
          <a:p>
            <a:pPr algn="ctr"/>
            <a:r>
              <a:rPr lang="fr-FR" sz="2400" dirty="0" smtClean="0"/>
              <a:t>Lyon – 1/12/2017</a:t>
            </a:r>
            <a:endParaRPr lang="fr-FR" sz="2400" dirty="0"/>
          </a:p>
        </p:txBody>
      </p:sp>
      <p:pic>
        <p:nvPicPr>
          <p:cNvPr id="1030" name="Picture 6" descr="Résultat de recherche d'images pour &quot;ecole du val de grace&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8764" y="1435396"/>
            <a:ext cx="1481895" cy="148189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ésultat de recherche d'images pour &quot;service de santé des armées&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72374" y="1343684"/>
            <a:ext cx="1595706" cy="1790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2013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78821" y="1790700"/>
            <a:ext cx="8915400" cy="3777622"/>
          </a:xfrm>
        </p:spPr>
        <p:txBody>
          <a:bodyPr/>
          <a:lstStyle/>
          <a:p>
            <a:pPr>
              <a:lnSpc>
                <a:spcPct val="200000"/>
              </a:lnSpc>
            </a:pPr>
            <a:r>
              <a:rPr lang="fr-FR" dirty="0" smtClean="0"/>
              <a:t>Les contraintes :</a:t>
            </a:r>
          </a:p>
          <a:p>
            <a:pPr lvl="1">
              <a:lnSpc>
                <a:spcPct val="200000"/>
              </a:lnSpc>
            </a:pPr>
            <a:r>
              <a:rPr lang="fr-FR" sz="1800" dirty="0"/>
              <a:t>Echographie dans le prolongement de l’examen </a:t>
            </a:r>
            <a:r>
              <a:rPr lang="fr-FR" sz="1800" dirty="0" smtClean="0"/>
              <a:t>clinique, avant tout résultat d’examen complémentaire</a:t>
            </a:r>
          </a:p>
          <a:p>
            <a:pPr lvl="1">
              <a:lnSpc>
                <a:spcPct val="200000"/>
              </a:lnSpc>
            </a:pPr>
            <a:r>
              <a:rPr lang="fr-FR" sz="1800" dirty="0" smtClean="0"/>
              <a:t>Examen n’ayant pas vocation à remplacer l’examen du radiologue mais seulement à orienter le praticien : échographe = stéthoscope</a:t>
            </a:r>
          </a:p>
          <a:p>
            <a:pPr marL="0" indent="0">
              <a:buNone/>
            </a:pPr>
            <a:r>
              <a:rPr lang="fr-FR" dirty="0"/>
              <a:t>	</a:t>
            </a:r>
          </a:p>
        </p:txBody>
      </p:sp>
      <p:sp>
        <p:nvSpPr>
          <p:cNvPr id="4" name="Titre 1"/>
          <p:cNvSpPr txBox="1">
            <a:spLocks/>
          </p:cNvSpPr>
          <p:nvPr/>
        </p:nvSpPr>
        <p:spPr>
          <a:xfrm>
            <a:off x="161453" y="835721"/>
            <a:ext cx="1345229" cy="265716"/>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1300" b="1" dirty="0" smtClean="0">
                <a:solidFill>
                  <a:schemeClr val="bg1"/>
                </a:solidFill>
              </a:rPr>
              <a:t>OBJECTIFS</a:t>
            </a:r>
            <a:endParaRPr lang="fr-FR" sz="1300" b="1" dirty="0">
              <a:solidFill>
                <a:schemeClr val="bg1"/>
              </a:solidFill>
            </a:endParaRPr>
          </a:p>
        </p:txBody>
      </p:sp>
    </p:spTree>
    <p:extLst>
      <p:ext uri="{BB962C8B-B14F-4D97-AF65-F5344CB8AC3E}">
        <p14:creationId xmlns:p14="http://schemas.microsoft.com/office/powerpoint/2010/main" val="2343345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58039" y="1821873"/>
            <a:ext cx="8915400" cy="3777622"/>
          </a:xfrm>
        </p:spPr>
        <p:txBody>
          <a:bodyPr/>
          <a:lstStyle/>
          <a:p>
            <a:pPr>
              <a:lnSpc>
                <a:spcPct val="200000"/>
              </a:lnSpc>
            </a:pPr>
            <a:r>
              <a:rPr lang="fr-FR" b="1" dirty="0"/>
              <a:t>But final : que l’échographie serve d’orientation diagnostique, au même titre que l’examen clinique, et non pas d’examen complémentaire apportant une certitude diagnostique</a:t>
            </a:r>
          </a:p>
          <a:p>
            <a:endParaRPr lang="fr-FR" dirty="0"/>
          </a:p>
        </p:txBody>
      </p:sp>
      <p:sp>
        <p:nvSpPr>
          <p:cNvPr id="4" name="Titre 1"/>
          <p:cNvSpPr txBox="1">
            <a:spLocks/>
          </p:cNvSpPr>
          <p:nvPr/>
        </p:nvSpPr>
        <p:spPr>
          <a:xfrm>
            <a:off x="161453" y="835721"/>
            <a:ext cx="1345229" cy="265716"/>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1300" b="1" dirty="0" smtClean="0">
                <a:solidFill>
                  <a:schemeClr val="bg1"/>
                </a:solidFill>
              </a:rPr>
              <a:t>OBJECTIFS</a:t>
            </a:r>
            <a:endParaRPr lang="fr-FR" sz="1300" b="1" dirty="0">
              <a:solidFill>
                <a:schemeClr val="bg1"/>
              </a:solidFill>
            </a:endParaRPr>
          </a:p>
        </p:txBody>
      </p:sp>
    </p:spTree>
    <p:extLst>
      <p:ext uri="{BB962C8B-B14F-4D97-AF65-F5344CB8AC3E}">
        <p14:creationId xmlns:p14="http://schemas.microsoft.com/office/powerpoint/2010/main" val="32172434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89210" y="3823855"/>
            <a:ext cx="8915399" cy="1265253"/>
          </a:xfrm>
        </p:spPr>
        <p:txBody>
          <a:bodyPr>
            <a:noAutofit/>
          </a:bodyPr>
          <a:lstStyle/>
          <a:p>
            <a:pPr algn="just"/>
            <a:r>
              <a:rPr lang="fr-FR" b="1" dirty="0" smtClean="0"/>
              <a:t>MATERIELS ET METHODES</a:t>
            </a:r>
            <a:endParaRPr lang="fr-FR" b="1" dirty="0"/>
          </a:p>
        </p:txBody>
      </p:sp>
    </p:spTree>
    <p:extLst>
      <p:ext uri="{BB962C8B-B14F-4D97-AF65-F5344CB8AC3E}">
        <p14:creationId xmlns:p14="http://schemas.microsoft.com/office/powerpoint/2010/main" val="13307986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2971797" y="3503457"/>
            <a:ext cx="3377047" cy="502227"/>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Groupe « cas »</a:t>
            </a:r>
            <a:endParaRPr lang="fr-FR" dirty="0"/>
          </a:p>
        </p:txBody>
      </p:sp>
      <p:sp>
        <p:nvSpPr>
          <p:cNvPr id="5" name="Rectangle à coins arrondis 4"/>
          <p:cNvSpPr/>
          <p:nvPr/>
        </p:nvSpPr>
        <p:spPr>
          <a:xfrm>
            <a:off x="7865917" y="3497402"/>
            <a:ext cx="3366655" cy="5022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Groupe « témoins »</a:t>
            </a:r>
            <a:endParaRPr lang="fr-FR" dirty="0"/>
          </a:p>
        </p:txBody>
      </p:sp>
      <p:sp>
        <p:nvSpPr>
          <p:cNvPr id="8" name="Rectangle à coins arrondis 7"/>
          <p:cNvSpPr/>
          <p:nvPr/>
        </p:nvSpPr>
        <p:spPr>
          <a:xfrm>
            <a:off x="2971798" y="4197923"/>
            <a:ext cx="3377046" cy="2524995"/>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Un examen d’échographie est réalisé par un des médecins formés juste après l’examen clinique. Une réponse est donnée directement au médecin en charge sur la pathologie évoquée</a:t>
            </a:r>
            <a:endParaRPr lang="fr-FR" dirty="0"/>
          </a:p>
        </p:txBody>
      </p:sp>
      <p:sp>
        <p:nvSpPr>
          <p:cNvPr id="9" name="Rectangle à coins arrondis 8"/>
          <p:cNvSpPr/>
          <p:nvPr/>
        </p:nvSpPr>
        <p:spPr>
          <a:xfrm>
            <a:off x="7865918" y="4197923"/>
            <a:ext cx="3366655" cy="25249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Aucun examen d’échographie réalisé. Le malade est pris en charge de manière « classique »</a:t>
            </a:r>
            <a:endParaRPr lang="fr-FR" dirty="0"/>
          </a:p>
        </p:txBody>
      </p:sp>
      <p:sp>
        <p:nvSpPr>
          <p:cNvPr id="11" name="Rectangle à coins arrondis 10"/>
          <p:cNvSpPr/>
          <p:nvPr/>
        </p:nvSpPr>
        <p:spPr>
          <a:xfrm>
            <a:off x="3558886" y="559368"/>
            <a:ext cx="6993082" cy="1152523"/>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Malade présentant un tableau clinique compatible</a:t>
            </a:r>
          </a:p>
          <a:p>
            <a:pPr marL="285750" indent="-285750" algn="ctr">
              <a:buFontTx/>
              <a:buChar char="-"/>
            </a:pPr>
            <a:r>
              <a:rPr lang="fr-FR" dirty="0" smtClean="0"/>
              <a:t>Dilatation cavités pyélocalicielles</a:t>
            </a:r>
          </a:p>
          <a:p>
            <a:pPr marL="285750" indent="-285750" algn="ctr">
              <a:buFontTx/>
              <a:buChar char="-"/>
            </a:pPr>
            <a:r>
              <a:rPr lang="fr-FR" dirty="0" smtClean="0"/>
              <a:t>Thrombose veineuse profonde </a:t>
            </a:r>
          </a:p>
          <a:p>
            <a:pPr marL="285750" indent="-285750" algn="ctr">
              <a:buFontTx/>
              <a:buChar char="-"/>
            </a:pPr>
            <a:r>
              <a:rPr lang="fr-FR" dirty="0" smtClean="0"/>
              <a:t>Cholécystite</a:t>
            </a:r>
            <a:endParaRPr lang="fr-FR" dirty="0"/>
          </a:p>
        </p:txBody>
      </p:sp>
      <p:sp>
        <p:nvSpPr>
          <p:cNvPr id="12" name="Ellipse 11"/>
          <p:cNvSpPr/>
          <p:nvPr/>
        </p:nvSpPr>
        <p:spPr>
          <a:xfrm>
            <a:off x="5694217" y="2144415"/>
            <a:ext cx="2722419" cy="810491"/>
          </a:xfrm>
          <a:prstGeom prst="ellipse">
            <a:avLst/>
          </a:prstGeom>
          <a:solidFill>
            <a:srgbClr val="FF000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Randomisation</a:t>
            </a:r>
            <a:endParaRPr lang="fr-FR" dirty="0"/>
          </a:p>
        </p:txBody>
      </p:sp>
      <p:sp>
        <p:nvSpPr>
          <p:cNvPr id="10" name="Titre 1"/>
          <p:cNvSpPr txBox="1">
            <a:spLocks/>
          </p:cNvSpPr>
          <p:nvPr/>
        </p:nvSpPr>
        <p:spPr>
          <a:xfrm>
            <a:off x="161453" y="835721"/>
            <a:ext cx="1345229" cy="265716"/>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1300" b="1" dirty="0" smtClean="0">
                <a:solidFill>
                  <a:schemeClr val="bg1"/>
                </a:solidFill>
              </a:rPr>
              <a:t>METHODES</a:t>
            </a:r>
            <a:endParaRPr lang="fr-FR" sz="1300" b="1" dirty="0">
              <a:solidFill>
                <a:schemeClr val="bg1"/>
              </a:solidFill>
            </a:endParaRPr>
          </a:p>
        </p:txBody>
      </p:sp>
    </p:spTree>
    <p:extLst>
      <p:ext uri="{BB962C8B-B14F-4D97-AF65-F5344CB8AC3E}">
        <p14:creationId xmlns:p14="http://schemas.microsoft.com/office/powerpoint/2010/main" val="40032987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Critère de jugement principal</a:t>
            </a:r>
            <a:endParaRPr lang="fr-FR" dirty="0"/>
          </a:p>
        </p:txBody>
      </p:sp>
      <p:sp>
        <p:nvSpPr>
          <p:cNvPr id="3" name="Espace réservé du contenu 2"/>
          <p:cNvSpPr>
            <a:spLocks noGrp="1"/>
          </p:cNvSpPr>
          <p:nvPr>
            <p:ph idx="1"/>
          </p:nvPr>
        </p:nvSpPr>
        <p:spPr/>
        <p:txBody>
          <a:bodyPr/>
          <a:lstStyle/>
          <a:p>
            <a:pPr>
              <a:lnSpc>
                <a:spcPct val="200000"/>
              </a:lnSpc>
            </a:pPr>
            <a:r>
              <a:rPr lang="fr-FR" b="1" dirty="0" smtClean="0"/>
              <a:t>Temps de passage en minutes entre le premier contact du malade avec le médecin et le moment où la décision d’orientation (hospitalisation ou sortie) était décidée par le praticien en charge.</a:t>
            </a:r>
            <a:endParaRPr lang="fr-FR" b="1" dirty="0"/>
          </a:p>
        </p:txBody>
      </p:sp>
      <p:sp>
        <p:nvSpPr>
          <p:cNvPr id="4" name="Titre 1"/>
          <p:cNvSpPr txBox="1">
            <a:spLocks/>
          </p:cNvSpPr>
          <p:nvPr/>
        </p:nvSpPr>
        <p:spPr>
          <a:xfrm>
            <a:off x="161453" y="835721"/>
            <a:ext cx="1345229" cy="265716"/>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1300" b="1" dirty="0" smtClean="0">
                <a:solidFill>
                  <a:schemeClr val="bg1"/>
                </a:solidFill>
              </a:rPr>
              <a:t>METHODES</a:t>
            </a:r>
            <a:endParaRPr lang="fr-FR" sz="1300" b="1" dirty="0">
              <a:solidFill>
                <a:schemeClr val="bg1"/>
              </a:solidFill>
            </a:endParaRPr>
          </a:p>
        </p:txBody>
      </p:sp>
    </p:spTree>
    <p:extLst>
      <p:ext uri="{BB962C8B-B14F-4D97-AF65-F5344CB8AC3E}">
        <p14:creationId xmlns:p14="http://schemas.microsoft.com/office/powerpoint/2010/main" val="6710571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Critères diagnostiques : cholécystite</a:t>
            </a:r>
            <a:endParaRPr lang="fr-FR" dirty="0"/>
          </a:p>
        </p:txBody>
      </p:sp>
      <p:sp>
        <p:nvSpPr>
          <p:cNvPr id="3" name="Espace réservé du contenu 2"/>
          <p:cNvSpPr>
            <a:spLocks noGrp="1"/>
          </p:cNvSpPr>
          <p:nvPr>
            <p:ph idx="1"/>
          </p:nvPr>
        </p:nvSpPr>
        <p:spPr>
          <a:xfrm>
            <a:off x="2572162" y="2650811"/>
            <a:ext cx="4476606" cy="3777622"/>
          </a:xfrm>
        </p:spPr>
        <p:txBody>
          <a:bodyPr/>
          <a:lstStyle/>
          <a:p>
            <a:r>
              <a:rPr lang="fr-FR" dirty="0"/>
              <a:t>Le diagnostic de cholécystite aiguë était porté si l’échographie montrait la présence d’un ou plusieurs calculs dans la vésicule biliaire, que la paroi antérieure de la vésiculaire biliaire apparaissait épaissie (&gt; 3 mm), et que la vésicule était sensible au passage de la sonde.</a:t>
            </a:r>
          </a:p>
          <a:p>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7012" y="2650811"/>
            <a:ext cx="3657600" cy="2743200"/>
          </a:xfrm>
          <a:prstGeom prst="rect">
            <a:avLst/>
          </a:prstGeom>
        </p:spPr>
      </p:pic>
      <p:sp>
        <p:nvSpPr>
          <p:cNvPr id="5" name="Titre 1"/>
          <p:cNvSpPr txBox="1">
            <a:spLocks/>
          </p:cNvSpPr>
          <p:nvPr/>
        </p:nvSpPr>
        <p:spPr>
          <a:xfrm>
            <a:off x="161453" y="835721"/>
            <a:ext cx="1345229" cy="265716"/>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1300" b="1" dirty="0" smtClean="0">
                <a:solidFill>
                  <a:schemeClr val="bg1"/>
                </a:solidFill>
              </a:rPr>
              <a:t>METHODES</a:t>
            </a:r>
            <a:endParaRPr lang="fr-FR" sz="1300" b="1" dirty="0">
              <a:solidFill>
                <a:schemeClr val="bg1"/>
              </a:solidFill>
            </a:endParaRPr>
          </a:p>
        </p:txBody>
      </p:sp>
    </p:spTree>
    <p:extLst>
      <p:ext uri="{BB962C8B-B14F-4D97-AF65-F5344CB8AC3E}">
        <p14:creationId xmlns:p14="http://schemas.microsoft.com/office/powerpoint/2010/main" val="21735220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Critères diagnostiques </a:t>
            </a:r>
            <a:r>
              <a:rPr lang="fr-FR" dirty="0" smtClean="0"/>
              <a:t>: dilatation des cavités pyélocalicielles</a:t>
            </a:r>
            <a:endParaRPr lang="fr-FR" dirty="0"/>
          </a:p>
        </p:txBody>
      </p:sp>
      <p:sp>
        <p:nvSpPr>
          <p:cNvPr id="3" name="Espace réservé du contenu 2"/>
          <p:cNvSpPr>
            <a:spLocks noGrp="1"/>
          </p:cNvSpPr>
          <p:nvPr>
            <p:ph idx="1"/>
          </p:nvPr>
        </p:nvSpPr>
        <p:spPr>
          <a:xfrm>
            <a:off x="2592925" y="2375451"/>
            <a:ext cx="4009015" cy="3830782"/>
          </a:xfrm>
        </p:spPr>
        <p:txBody>
          <a:bodyPr/>
          <a:lstStyle/>
          <a:p>
            <a:r>
              <a:rPr lang="fr-FR" dirty="0"/>
              <a:t>Le diagnostic de dilatation des cavités pyélocalicielles était porté si les cavités pyélocalicielles étaient anormalement </a:t>
            </a:r>
            <a:r>
              <a:rPr lang="fr-FR" dirty="0" smtClean="0"/>
              <a:t>visibles.</a:t>
            </a: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6783" y="2375451"/>
            <a:ext cx="4737829" cy="3293919"/>
          </a:xfrm>
          <a:prstGeom prst="rect">
            <a:avLst/>
          </a:prstGeom>
        </p:spPr>
      </p:pic>
      <p:sp>
        <p:nvSpPr>
          <p:cNvPr id="5" name="Titre 1"/>
          <p:cNvSpPr txBox="1">
            <a:spLocks/>
          </p:cNvSpPr>
          <p:nvPr/>
        </p:nvSpPr>
        <p:spPr>
          <a:xfrm>
            <a:off x="161453" y="835721"/>
            <a:ext cx="1345229" cy="265716"/>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1300" b="1" dirty="0" smtClean="0">
                <a:solidFill>
                  <a:schemeClr val="bg1"/>
                </a:solidFill>
              </a:rPr>
              <a:t>METHODES</a:t>
            </a:r>
            <a:endParaRPr lang="fr-FR" sz="1300" b="1" dirty="0">
              <a:solidFill>
                <a:schemeClr val="bg1"/>
              </a:solidFill>
            </a:endParaRPr>
          </a:p>
        </p:txBody>
      </p:sp>
    </p:spTree>
    <p:extLst>
      <p:ext uri="{BB962C8B-B14F-4D97-AF65-F5344CB8AC3E}">
        <p14:creationId xmlns:p14="http://schemas.microsoft.com/office/powerpoint/2010/main" val="989371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Critères diagnostiques </a:t>
            </a:r>
            <a:r>
              <a:rPr lang="fr-FR" dirty="0" smtClean="0"/>
              <a:t>: thrombose veineuse profonde</a:t>
            </a:r>
            <a:endParaRPr lang="fr-FR" dirty="0"/>
          </a:p>
        </p:txBody>
      </p:sp>
      <p:sp>
        <p:nvSpPr>
          <p:cNvPr id="3" name="Espace réservé du contenu 2"/>
          <p:cNvSpPr>
            <a:spLocks noGrp="1"/>
          </p:cNvSpPr>
          <p:nvPr>
            <p:ph idx="1"/>
          </p:nvPr>
        </p:nvSpPr>
        <p:spPr>
          <a:xfrm>
            <a:off x="2592925" y="2624833"/>
            <a:ext cx="3811588" cy="4028209"/>
          </a:xfrm>
        </p:spPr>
        <p:txBody>
          <a:bodyPr/>
          <a:lstStyle/>
          <a:p>
            <a:r>
              <a:rPr lang="fr-FR" dirty="0"/>
              <a:t>	Le diagnostic de thrombose veineuse profonde proximale était porté si la manœuvre de compression-décompression sur la veine poplité au niveau du creux poplité et/ou de la veine fémorale au niveau du pli inguinal montrait une veine non </a:t>
            </a:r>
            <a:r>
              <a:rPr lang="fr-FR" dirty="0" smtClean="0"/>
              <a:t>compressible (méthode dite « des 4 points »).</a:t>
            </a:r>
            <a:endParaRPr lang="fr-FR" dirty="0"/>
          </a:p>
          <a:p>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5448" y="2624833"/>
            <a:ext cx="4969164" cy="2795155"/>
          </a:xfrm>
          <a:prstGeom prst="rect">
            <a:avLst/>
          </a:prstGeom>
        </p:spPr>
      </p:pic>
      <p:sp>
        <p:nvSpPr>
          <p:cNvPr id="5" name="Titre 1"/>
          <p:cNvSpPr txBox="1">
            <a:spLocks/>
          </p:cNvSpPr>
          <p:nvPr/>
        </p:nvSpPr>
        <p:spPr>
          <a:xfrm>
            <a:off x="161453" y="835721"/>
            <a:ext cx="1345229" cy="265716"/>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1300" b="1" dirty="0" smtClean="0">
                <a:solidFill>
                  <a:schemeClr val="bg1"/>
                </a:solidFill>
              </a:rPr>
              <a:t>METHODES</a:t>
            </a:r>
            <a:endParaRPr lang="fr-FR" sz="1300" b="1" dirty="0">
              <a:solidFill>
                <a:schemeClr val="bg1"/>
              </a:solidFill>
            </a:endParaRPr>
          </a:p>
        </p:txBody>
      </p:sp>
    </p:spTree>
    <p:extLst>
      <p:ext uri="{BB962C8B-B14F-4D97-AF65-F5344CB8AC3E}">
        <p14:creationId xmlns:p14="http://schemas.microsoft.com/office/powerpoint/2010/main" val="2608305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89210" y="3823855"/>
            <a:ext cx="8915399" cy="1265253"/>
          </a:xfrm>
        </p:spPr>
        <p:txBody>
          <a:bodyPr>
            <a:noAutofit/>
          </a:bodyPr>
          <a:lstStyle/>
          <a:p>
            <a:pPr algn="just"/>
            <a:r>
              <a:rPr lang="fr-FR" b="1" dirty="0" smtClean="0"/>
              <a:t>RESULTATS</a:t>
            </a:r>
            <a:endParaRPr lang="fr-FR" b="1" dirty="0"/>
          </a:p>
        </p:txBody>
      </p:sp>
    </p:spTree>
    <p:extLst>
      <p:ext uri="{BB962C8B-B14F-4D97-AF65-F5344CB8AC3E}">
        <p14:creationId xmlns:p14="http://schemas.microsoft.com/office/powerpoint/2010/main" val="13394966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68430" y="1717964"/>
            <a:ext cx="8915400" cy="3777622"/>
          </a:xfrm>
        </p:spPr>
        <p:txBody>
          <a:bodyPr/>
          <a:lstStyle/>
          <a:p>
            <a:pPr>
              <a:lnSpc>
                <a:spcPct val="200000"/>
              </a:lnSpc>
            </a:pPr>
            <a:r>
              <a:rPr lang="fr-FR" dirty="0" smtClean="0"/>
              <a:t>Inclusion de 101 patients entre mars 2014 et mars 2015 aux urgences de l’HIA Bégin</a:t>
            </a:r>
          </a:p>
          <a:p>
            <a:pPr>
              <a:lnSpc>
                <a:spcPct val="200000"/>
              </a:lnSpc>
            </a:pPr>
            <a:r>
              <a:rPr lang="fr-FR" dirty="0" smtClean="0"/>
              <a:t>Tous les résultats rapportés sur une fiche de protocole</a:t>
            </a:r>
          </a:p>
          <a:p>
            <a:pPr>
              <a:lnSpc>
                <a:spcPct val="200000"/>
              </a:lnSpc>
            </a:pPr>
            <a:r>
              <a:rPr lang="fr-FR" dirty="0" smtClean="0"/>
              <a:t>Analyse des données à l’aide du logiciel </a:t>
            </a:r>
            <a:r>
              <a:rPr lang="fr-FR" dirty="0" err="1" smtClean="0"/>
              <a:t>BioStatTGV</a:t>
            </a:r>
            <a:endParaRPr lang="fr-FR" dirty="0"/>
          </a:p>
        </p:txBody>
      </p:sp>
      <p:sp>
        <p:nvSpPr>
          <p:cNvPr id="4" name="Titre 1"/>
          <p:cNvSpPr txBox="1">
            <a:spLocks/>
          </p:cNvSpPr>
          <p:nvPr/>
        </p:nvSpPr>
        <p:spPr>
          <a:xfrm>
            <a:off x="161453" y="835721"/>
            <a:ext cx="1345229" cy="265716"/>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1300" b="1" dirty="0" smtClean="0">
                <a:solidFill>
                  <a:schemeClr val="bg1"/>
                </a:solidFill>
              </a:rPr>
              <a:t>RESULTATS</a:t>
            </a:r>
            <a:endParaRPr lang="fr-FR" sz="1300" b="1" dirty="0">
              <a:solidFill>
                <a:schemeClr val="bg1"/>
              </a:solidFill>
            </a:endParaRPr>
          </a:p>
        </p:txBody>
      </p:sp>
    </p:spTree>
    <p:extLst>
      <p:ext uri="{BB962C8B-B14F-4D97-AF65-F5344CB8AC3E}">
        <p14:creationId xmlns:p14="http://schemas.microsoft.com/office/powerpoint/2010/main" val="3269701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89210" y="3823855"/>
            <a:ext cx="8915399" cy="1265253"/>
          </a:xfrm>
        </p:spPr>
        <p:txBody>
          <a:bodyPr>
            <a:noAutofit/>
          </a:bodyPr>
          <a:lstStyle/>
          <a:p>
            <a:pPr algn="just"/>
            <a:r>
              <a:rPr lang="fr-FR" b="1" dirty="0" smtClean="0"/>
              <a:t>OBJECTIFS</a:t>
            </a:r>
            <a:endParaRPr lang="fr-FR" b="1" dirty="0"/>
          </a:p>
        </p:txBody>
      </p:sp>
    </p:spTree>
    <p:extLst>
      <p:ext uri="{BB962C8B-B14F-4D97-AF65-F5344CB8AC3E}">
        <p14:creationId xmlns:p14="http://schemas.microsoft.com/office/powerpoint/2010/main" val="27948382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91469" y="624110"/>
            <a:ext cx="8911687" cy="1280890"/>
          </a:xfrm>
        </p:spPr>
        <p:txBody>
          <a:bodyPr/>
          <a:lstStyle/>
          <a:p>
            <a:r>
              <a:rPr lang="fr-FR" dirty="0" smtClean="0"/>
              <a:t>Cholécystite</a:t>
            </a:r>
            <a:endParaRPr lang="fr-FR" dirty="0"/>
          </a:p>
        </p:txBody>
      </p:sp>
      <p:sp>
        <p:nvSpPr>
          <p:cNvPr id="3" name="Espace réservé du contenu 2"/>
          <p:cNvSpPr>
            <a:spLocks noGrp="1"/>
          </p:cNvSpPr>
          <p:nvPr>
            <p:ph idx="1"/>
          </p:nvPr>
        </p:nvSpPr>
        <p:spPr>
          <a:xfrm>
            <a:off x="2121620" y="1988128"/>
            <a:ext cx="4029797" cy="3777622"/>
          </a:xfrm>
        </p:spPr>
        <p:txBody>
          <a:bodyPr/>
          <a:lstStyle/>
          <a:p>
            <a:r>
              <a:rPr lang="fr-FR" dirty="0" smtClean="0"/>
              <a:t>40 malades</a:t>
            </a:r>
          </a:p>
          <a:p>
            <a:pPr lvl="1"/>
            <a:r>
              <a:rPr lang="fr-FR" dirty="0" smtClean="0"/>
              <a:t>Groupe échographie : 18</a:t>
            </a:r>
          </a:p>
          <a:p>
            <a:pPr lvl="1"/>
            <a:r>
              <a:rPr lang="fr-FR" dirty="0" smtClean="0"/>
              <a:t>Groupe contrôle : 22</a:t>
            </a:r>
          </a:p>
          <a:p>
            <a:endParaRPr lang="fr-FR" dirty="0" smtClean="0"/>
          </a:p>
          <a:p>
            <a:endParaRPr lang="fr-FR" dirty="0"/>
          </a:p>
          <a:p>
            <a:r>
              <a:rPr lang="fr-FR" b="1" dirty="0" smtClean="0"/>
              <a:t>Réduction du temps de passage de 114 min (p &lt; 0,05)</a:t>
            </a:r>
          </a:p>
          <a:p>
            <a:pPr marL="457200" lvl="1" indent="0">
              <a:buNone/>
            </a:pPr>
            <a:endParaRPr lang="fr-FR" dirty="0" smtClean="0"/>
          </a:p>
          <a:p>
            <a:pPr lvl="1"/>
            <a:endParaRPr lang="fr-FR" dirty="0"/>
          </a:p>
        </p:txBody>
      </p:sp>
      <p:graphicFrame>
        <p:nvGraphicFramePr>
          <p:cNvPr id="4" name="Graphique 3"/>
          <p:cNvGraphicFramePr/>
          <p:nvPr>
            <p:extLst>
              <p:ext uri="{D42A27DB-BD31-4B8C-83A1-F6EECF244321}">
                <p14:modId xmlns:p14="http://schemas.microsoft.com/office/powerpoint/2010/main" val="2669897674"/>
              </p:ext>
            </p:extLst>
          </p:nvPr>
        </p:nvGraphicFramePr>
        <p:xfrm>
          <a:off x="6296024" y="1988128"/>
          <a:ext cx="5314950" cy="3333750"/>
        </p:xfrm>
        <a:graphic>
          <a:graphicData uri="http://schemas.openxmlformats.org/drawingml/2006/chart">
            <c:chart xmlns:c="http://schemas.openxmlformats.org/drawingml/2006/chart" xmlns:r="http://schemas.openxmlformats.org/officeDocument/2006/relationships" r:id="rId2"/>
          </a:graphicData>
        </a:graphic>
      </p:graphicFrame>
      <p:sp>
        <p:nvSpPr>
          <p:cNvPr id="5" name="Titre 1"/>
          <p:cNvSpPr txBox="1">
            <a:spLocks/>
          </p:cNvSpPr>
          <p:nvPr/>
        </p:nvSpPr>
        <p:spPr>
          <a:xfrm>
            <a:off x="161453" y="835721"/>
            <a:ext cx="1345229" cy="265716"/>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1300" b="1" dirty="0" smtClean="0">
                <a:solidFill>
                  <a:schemeClr val="bg1"/>
                </a:solidFill>
              </a:rPr>
              <a:t>RESULTATS</a:t>
            </a:r>
            <a:endParaRPr lang="fr-FR" sz="1300" b="1" dirty="0">
              <a:solidFill>
                <a:schemeClr val="bg1"/>
              </a:solidFill>
            </a:endParaRPr>
          </a:p>
        </p:txBody>
      </p:sp>
    </p:spTree>
    <p:extLst>
      <p:ext uri="{BB962C8B-B14F-4D97-AF65-F5344CB8AC3E}">
        <p14:creationId xmlns:p14="http://schemas.microsoft.com/office/powerpoint/2010/main" val="2938742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Dilatation des cavités pyélocalicielles</a:t>
            </a:r>
            <a:endParaRPr lang="fr-FR" dirty="0"/>
          </a:p>
        </p:txBody>
      </p:sp>
      <p:sp>
        <p:nvSpPr>
          <p:cNvPr id="3" name="Espace réservé du contenu 2"/>
          <p:cNvSpPr>
            <a:spLocks noGrp="1"/>
          </p:cNvSpPr>
          <p:nvPr>
            <p:ph idx="1"/>
          </p:nvPr>
        </p:nvSpPr>
        <p:spPr>
          <a:xfrm>
            <a:off x="2344679" y="2143990"/>
            <a:ext cx="3484621" cy="3777622"/>
          </a:xfrm>
        </p:spPr>
        <p:txBody>
          <a:bodyPr/>
          <a:lstStyle/>
          <a:p>
            <a:r>
              <a:rPr lang="fr-FR" dirty="0" smtClean="0"/>
              <a:t>34 malades</a:t>
            </a:r>
          </a:p>
          <a:p>
            <a:pPr lvl="1"/>
            <a:r>
              <a:rPr lang="fr-FR" dirty="0" smtClean="0"/>
              <a:t>Groupe échographie : 16</a:t>
            </a:r>
          </a:p>
          <a:p>
            <a:pPr lvl="1"/>
            <a:r>
              <a:rPr lang="fr-FR" dirty="0" smtClean="0"/>
              <a:t>Groupe témoin : 18</a:t>
            </a:r>
          </a:p>
          <a:p>
            <a:pPr lvl="1"/>
            <a:endParaRPr lang="fr-FR" dirty="0"/>
          </a:p>
          <a:p>
            <a:r>
              <a:rPr lang="fr-FR" b="1" dirty="0" smtClean="0"/>
              <a:t>Réduction du temps de passage de 87 minutes   (p &lt; 0,05)</a:t>
            </a:r>
            <a:endParaRPr lang="fr-FR" b="1" dirty="0"/>
          </a:p>
        </p:txBody>
      </p:sp>
      <p:graphicFrame>
        <p:nvGraphicFramePr>
          <p:cNvPr id="6" name="Graphique 5"/>
          <p:cNvGraphicFramePr/>
          <p:nvPr>
            <p:extLst>
              <p:ext uri="{D42A27DB-BD31-4B8C-83A1-F6EECF244321}">
                <p14:modId xmlns:p14="http://schemas.microsoft.com/office/powerpoint/2010/main" val="2249787639"/>
              </p:ext>
            </p:extLst>
          </p:nvPr>
        </p:nvGraphicFramePr>
        <p:xfrm>
          <a:off x="6114703" y="2143990"/>
          <a:ext cx="5760720" cy="3388995"/>
        </p:xfrm>
        <a:graphic>
          <a:graphicData uri="http://schemas.openxmlformats.org/drawingml/2006/chart">
            <c:chart xmlns:c="http://schemas.openxmlformats.org/drawingml/2006/chart" xmlns:r="http://schemas.openxmlformats.org/officeDocument/2006/relationships" r:id="rId2"/>
          </a:graphicData>
        </a:graphic>
      </p:graphicFrame>
      <p:sp>
        <p:nvSpPr>
          <p:cNvPr id="5" name="Titre 1"/>
          <p:cNvSpPr txBox="1">
            <a:spLocks/>
          </p:cNvSpPr>
          <p:nvPr/>
        </p:nvSpPr>
        <p:spPr>
          <a:xfrm>
            <a:off x="161453" y="835721"/>
            <a:ext cx="1345229" cy="265716"/>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1300" b="1" dirty="0" smtClean="0">
                <a:solidFill>
                  <a:schemeClr val="bg1"/>
                </a:solidFill>
              </a:rPr>
              <a:t>RESULTATS</a:t>
            </a:r>
            <a:endParaRPr lang="fr-FR" sz="1300" b="1" dirty="0">
              <a:solidFill>
                <a:schemeClr val="bg1"/>
              </a:solidFill>
            </a:endParaRPr>
          </a:p>
        </p:txBody>
      </p:sp>
    </p:spTree>
    <p:extLst>
      <p:ext uri="{BB962C8B-B14F-4D97-AF65-F5344CB8AC3E}">
        <p14:creationId xmlns:p14="http://schemas.microsoft.com/office/powerpoint/2010/main" val="19511317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Thrombose veineuse profonde</a:t>
            </a:r>
            <a:endParaRPr lang="fr-FR" dirty="0"/>
          </a:p>
        </p:txBody>
      </p:sp>
      <p:sp>
        <p:nvSpPr>
          <p:cNvPr id="4" name="Espace réservé du contenu 2"/>
          <p:cNvSpPr>
            <a:spLocks noGrp="1"/>
          </p:cNvSpPr>
          <p:nvPr>
            <p:ph idx="1"/>
          </p:nvPr>
        </p:nvSpPr>
        <p:spPr>
          <a:xfrm>
            <a:off x="2344679" y="2143990"/>
            <a:ext cx="3484621" cy="3777622"/>
          </a:xfrm>
        </p:spPr>
        <p:txBody>
          <a:bodyPr/>
          <a:lstStyle/>
          <a:p>
            <a:r>
              <a:rPr lang="fr-FR" smtClean="0"/>
              <a:t>27 </a:t>
            </a:r>
            <a:r>
              <a:rPr lang="fr-FR" dirty="0" smtClean="0"/>
              <a:t>malades</a:t>
            </a:r>
          </a:p>
          <a:p>
            <a:pPr lvl="1"/>
            <a:r>
              <a:rPr lang="fr-FR" dirty="0" smtClean="0"/>
              <a:t>Groupe échographie : 14</a:t>
            </a:r>
          </a:p>
          <a:p>
            <a:pPr lvl="1"/>
            <a:r>
              <a:rPr lang="fr-FR" dirty="0" smtClean="0"/>
              <a:t>Groupe témoin : 13</a:t>
            </a:r>
          </a:p>
          <a:p>
            <a:pPr lvl="1"/>
            <a:endParaRPr lang="fr-FR" dirty="0"/>
          </a:p>
          <a:p>
            <a:r>
              <a:rPr lang="fr-FR" b="1" dirty="0" smtClean="0"/>
              <a:t>Réduction du temps de passage de 103 minutes   (p &lt; 0,05)</a:t>
            </a:r>
            <a:endParaRPr lang="fr-FR" b="1" dirty="0"/>
          </a:p>
        </p:txBody>
      </p:sp>
      <p:graphicFrame>
        <p:nvGraphicFramePr>
          <p:cNvPr id="5" name="Graphique 4"/>
          <p:cNvGraphicFramePr/>
          <p:nvPr>
            <p:extLst>
              <p:ext uri="{D42A27DB-BD31-4B8C-83A1-F6EECF244321}">
                <p14:modId xmlns:p14="http://schemas.microsoft.com/office/powerpoint/2010/main" val="4248470904"/>
              </p:ext>
            </p:extLst>
          </p:nvPr>
        </p:nvGraphicFramePr>
        <p:xfrm>
          <a:off x="6561137" y="2143990"/>
          <a:ext cx="4943475" cy="3238500"/>
        </p:xfrm>
        <a:graphic>
          <a:graphicData uri="http://schemas.openxmlformats.org/drawingml/2006/chart">
            <c:chart xmlns:c="http://schemas.openxmlformats.org/drawingml/2006/chart" xmlns:r="http://schemas.openxmlformats.org/officeDocument/2006/relationships" r:id="rId2"/>
          </a:graphicData>
        </a:graphic>
      </p:graphicFrame>
      <p:sp>
        <p:nvSpPr>
          <p:cNvPr id="6" name="Titre 1"/>
          <p:cNvSpPr txBox="1">
            <a:spLocks/>
          </p:cNvSpPr>
          <p:nvPr/>
        </p:nvSpPr>
        <p:spPr>
          <a:xfrm>
            <a:off x="161453" y="835721"/>
            <a:ext cx="1345229" cy="265716"/>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1300" b="1" dirty="0" smtClean="0">
                <a:solidFill>
                  <a:schemeClr val="bg1"/>
                </a:solidFill>
              </a:rPr>
              <a:t>RESULTATS</a:t>
            </a:r>
            <a:endParaRPr lang="fr-FR" sz="1300" b="1" dirty="0">
              <a:solidFill>
                <a:schemeClr val="bg1"/>
              </a:solidFill>
            </a:endParaRPr>
          </a:p>
        </p:txBody>
      </p:sp>
    </p:spTree>
    <p:extLst>
      <p:ext uri="{BB962C8B-B14F-4D97-AF65-F5344CB8AC3E}">
        <p14:creationId xmlns:p14="http://schemas.microsoft.com/office/powerpoint/2010/main" val="2537328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89210" y="3823855"/>
            <a:ext cx="8915399" cy="1265253"/>
          </a:xfrm>
        </p:spPr>
        <p:txBody>
          <a:bodyPr>
            <a:noAutofit/>
          </a:bodyPr>
          <a:lstStyle/>
          <a:p>
            <a:pPr algn="just"/>
            <a:r>
              <a:rPr lang="fr-FR" b="1" dirty="0" smtClean="0"/>
              <a:t>DISCUSSION</a:t>
            </a:r>
            <a:endParaRPr lang="fr-FR" b="1" dirty="0"/>
          </a:p>
        </p:txBody>
      </p:sp>
    </p:spTree>
    <p:extLst>
      <p:ext uri="{BB962C8B-B14F-4D97-AF65-F5344CB8AC3E}">
        <p14:creationId xmlns:p14="http://schemas.microsoft.com/office/powerpoint/2010/main" val="42659655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Conclusion</a:t>
            </a:r>
          </a:p>
        </p:txBody>
      </p:sp>
      <p:sp>
        <p:nvSpPr>
          <p:cNvPr id="3" name="Espace réservé du contenu 2"/>
          <p:cNvSpPr>
            <a:spLocks noGrp="1"/>
          </p:cNvSpPr>
          <p:nvPr>
            <p:ph idx="1"/>
          </p:nvPr>
        </p:nvSpPr>
        <p:spPr>
          <a:xfrm>
            <a:off x="2589212" y="1905000"/>
            <a:ext cx="8915400" cy="3777622"/>
          </a:xfrm>
        </p:spPr>
        <p:txBody>
          <a:bodyPr/>
          <a:lstStyle/>
          <a:p>
            <a:pPr>
              <a:lnSpc>
                <a:spcPct val="200000"/>
              </a:lnSpc>
            </a:pPr>
            <a:r>
              <a:rPr lang="fr-FR" dirty="0"/>
              <a:t>Diminution significative du temps de passage quelle que soit la pathologie grâce à l’application dans ces conditions strictes de la formation à l’échographie proposée</a:t>
            </a:r>
          </a:p>
          <a:p>
            <a:pPr>
              <a:lnSpc>
                <a:spcPct val="200000"/>
              </a:lnSpc>
            </a:pPr>
            <a:r>
              <a:rPr lang="fr-FR" dirty="0"/>
              <a:t>Intérêt – s’il est encore à démontrer – de former les urgentistes à l’échographie</a:t>
            </a:r>
          </a:p>
          <a:p>
            <a:pPr>
              <a:lnSpc>
                <a:spcPct val="200000"/>
              </a:lnSpc>
            </a:pPr>
            <a:r>
              <a:rPr lang="fr-FR" dirty="0"/>
              <a:t>Intérêt spécifique de cette formation rapide et gratuite</a:t>
            </a:r>
          </a:p>
          <a:p>
            <a:endParaRPr lang="fr-FR" dirty="0"/>
          </a:p>
        </p:txBody>
      </p:sp>
      <p:sp>
        <p:nvSpPr>
          <p:cNvPr id="5" name="Titre 1"/>
          <p:cNvSpPr txBox="1">
            <a:spLocks/>
          </p:cNvSpPr>
          <p:nvPr/>
        </p:nvSpPr>
        <p:spPr>
          <a:xfrm>
            <a:off x="161453" y="835721"/>
            <a:ext cx="1345229" cy="265716"/>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1300" b="1" dirty="0" smtClean="0">
                <a:solidFill>
                  <a:schemeClr val="bg1"/>
                </a:solidFill>
              </a:rPr>
              <a:t>CONCLUSION</a:t>
            </a:r>
            <a:endParaRPr lang="fr-FR" sz="1300" b="1" dirty="0">
              <a:solidFill>
                <a:schemeClr val="bg1"/>
              </a:solidFill>
            </a:endParaRPr>
          </a:p>
        </p:txBody>
      </p:sp>
    </p:spTree>
    <p:extLst>
      <p:ext uri="{BB962C8B-B14F-4D97-AF65-F5344CB8AC3E}">
        <p14:creationId xmlns:p14="http://schemas.microsoft.com/office/powerpoint/2010/main" val="4673894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47647" y="4281055"/>
            <a:ext cx="8653754" cy="1265253"/>
          </a:xfrm>
        </p:spPr>
        <p:txBody>
          <a:bodyPr>
            <a:noAutofit/>
          </a:bodyPr>
          <a:lstStyle/>
          <a:p>
            <a:pPr algn="ctr"/>
            <a:r>
              <a:rPr lang="fr-FR" b="1" dirty="0" smtClean="0"/>
              <a:t>MERCI POUR VOTRE ATTENTION</a:t>
            </a:r>
            <a:endParaRPr lang="fr-FR" b="1" dirty="0"/>
          </a:p>
        </p:txBody>
      </p:sp>
    </p:spTree>
    <p:extLst>
      <p:ext uri="{BB962C8B-B14F-4D97-AF65-F5344CB8AC3E}">
        <p14:creationId xmlns:p14="http://schemas.microsoft.com/office/powerpoint/2010/main" val="68142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47649" y="1645227"/>
            <a:ext cx="8915400" cy="3777622"/>
          </a:xfrm>
        </p:spPr>
        <p:txBody>
          <a:bodyPr/>
          <a:lstStyle/>
          <a:p>
            <a:pPr lvl="0">
              <a:lnSpc>
                <a:spcPct val="200000"/>
              </a:lnSpc>
              <a:buClr>
                <a:srgbClr val="A53010"/>
              </a:buClr>
            </a:pPr>
            <a:r>
              <a:rPr lang="fr-FR" dirty="0">
                <a:solidFill>
                  <a:prstClr val="black">
                    <a:lumMod val="75000"/>
                    <a:lumOff val="25000"/>
                  </a:prstClr>
                </a:solidFill>
              </a:rPr>
              <a:t>Urgences de plus en plus fréquentées. Engorgement </a:t>
            </a:r>
            <a:r>
              <a:rPr lang="fr-FR" dirty="0" err="1">
                <a:solidFill>
                  <a:prstClr val="black">
                    <a:lumMod val="75000"/>
                    <a:lumOff val="25000"/>
                  </a:prstClr>
                </a:solidFill>
              </a:rPr>
              <a:t>multi-factoriel</a:t>
            </a:r>
            <a:r>
              <a:rPr lang="fr-FR" dirty="0">
                <a:solidFill>
                  <a:prstClr val="black">
                    <a:lumMod val="75000"/>
                    <a:lumOff val="25000"/>
                  </a:prstClr>
                </a:solidFill>
              </a:rPr>
              <a:t> :</a:t>
            </a:r>
          </a:p>
          <a:p>
            <a:pPr lvl="1">
              <a:lnSpc>
                <a:spcPct val="200000"/>
              </a:lnSpc>
              <a:buClr>
                <a:srgbClr val="A53010"/>
              </a:buClr>
            </a:pPr>
            <a:r>
              <a:rPr lang="fr-FR" sz="1800" dirty="0">
                <a:solidFill>
                  <a:prstClr val="black">
                    <a:lumMod val="75000"/>
                    <a:lumOff val="25000"/>
                  </a:prstClr>
                </a:solidFill>
              </a:rPr>
              <a:t>Manque de </a:t>
            </a:r>
            <a:r>
              <a:rPr lang="fr-FR" sz="1800" dirty="0" smtClean="0">
                <a:solidFill>
                  <a:prstClr val="black">
                    <a:lumMod val="75000"/>
                    <a:lumOff val="25000"/>
                  </a:prstClr>
                </a:solidFill>
              </a:rPr>
              <a:t>place sur les </a:t>
            </a:r>
            <a:r>
              <a:rPr lang="fr-FR" sz="1800" dirty="0" smtClean="0">
                <a:solidFill>
                  <a:prstClr val="black">
                    <a:lumMod val="75000"/>
                    <a:lumOff val="25000"/>
                  </a:prstClr>
                </a:solidFill>
              </a:rPr>
              <a:t>lits </a:t>
            </a:r>
            <a:r>
              <a:rPr lang="fr-FR" sz="1800" dirty="0" smtClean="0">
                <a:solidFill>
                  <a:prstClr val="black">
                    <a:lumMod val="75000"/>
                    <a:lumOff val="25000"/>
                  </a:prstClr>
                </a:solidFill>
              </a:rPr>
              <a:t>d’aval</a:t>
            </a:r>
            <a:endParaRPr lang="fr-FR" sz="1800" dirty="0">
              <a:solidFill>
                <a:prstClr val="black">
                  <a:lumMod val="75000"/>
                  <a:lumOff val="25000"/>
                </a:prstClr>
              </a:solidFill>
            </a:endParaRPr>
          </a:p>
          <a:p>
            <a:pPr lvl="1">
              <a:lnSpc>
                <a:spcPct val="200000"/>
              </a:lnSpc>
              <a:buClr>
                <a:srgbClr val="A53010"/>
              </a:buClr>
            </a:pPr>
            <a:r>
              <a:rPr lang="fr-FR" sz="1800" dirty="0">
                <a:solidFill>
                  <a:prstClr val="black">
                    <a:lumMod val="75000"/>
                    <a:lumOff val="25000"/>
                  </a:prstClr>
                </a:solidFill>
              </a:rPr>
              <a:t>Manque de </a:t>
            </a:r>
            <a:r>
              <a:rPr lang="fr-FR" sz="1800" dirty="0" smtClean="0">
                <a:solidFill>
                  <a:prstClr val="black">
                    <a:lumMod val="75000"/>
                    <a:lumOff val="25000"/>
                  </a:prstClr>
                </a:solidFill>
              </a:rPr>
              <a:t>médecins</a:t>
            </a:r>
          </a:p>
          <a:p>
            <a:pPr lvl="1">
              <a:lnSpc>
                <a:spcPct val="200000"/>
              </a:lnSpc>
              <a:buClr>
                <a:srgbClr val="A53010"/>
              </a:buClr>
            </a:pPr>
            <a:r>
              <a:rPr lang="fr-FR" sz="1800" b="1" dirty="0" smtClean="0">
                <a:solidFill>
                  <a:prstClr val="black">
                    <a:lumMod val="75000"/>
                    <a:lumOff val="25000"/>
                  </a:prstClr>
                </a:solidFill>
              </a:rPr>
              <a:t>Orientation </a:t>
            </a:r>
            <a:r>
              <a:rPr lang="fr-FR" sz="1800" b="1" dirty="0">
                <a:solidFill>
                  <a:prstClr val="black">
                    <a:lumMod val="75000"/>
                    <a:lumOff val="25000"/>
                  </a:prstClr>
                </a:solidFill>
              </a:rPr>
              <a:t>diagnostique et « aller-retours des malades </a:t>
            </a:r>
            <a:r>
              <a:rPr lang="fr-FR" sz="1800" b="1" dirty="0" smtClean="0">
                <a:solidFill>
                  <a:prstClr val="black">
                    <a:lumMod val="75000"/>
                    <a:lumOff val="25000"/>
                  </a:prstClr>
                </a:solidFill>
              </a:rPr>
              <a:t>»</a:t>
            </a:r>
            <a:endParaRPr lang="fr-FR" sz="1800" dirty="0">
              <a:solidFill>
                <a:prstClr val="black">
                  <a:lumMod val="75000"/>
                  <a:lumOff val="25000"/>
                </a:prstClr>
              </a:solidFill>
            </a:endParaRPr>
          </a:p>
          <a:p>
            <a:endParaRPr lang="fr-FR" dirty="0"/>
          </a:p>
        </p:txBody>
      </p:sp>
      <p:sp>
        <p:nvSpPr>
          <p:cNvPr id="5" name="Titre 1"/>
          <p:cNvSpPr txBox="1">
            <a:spLocks/>
          </p:cNvSpPr>
          <p:nvPr/>
        </p:nvSpPr>
        <p:spPr>
          <a:xfrm>
            <a:off x="161453" y="835721"/>
            <a:ext cx="1345229" cy="265716"/>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1300" b="1" dirty="0" smtClean="0">
                <a:solidFill>
                  <a:schemeClr val="bg1"/>
                </a:solidFill>
              </a:rPr>
              <a:t>OBJECTIFS</a:t>
            </a:r>
            <a:endParaRPr lang="fr-FR" sz="1300" b="1" dirty="0">
              <a:solidFill>
                <a:schemeClr val="bg1"/>
              </a:solidFill>
            </a:endParaRPr>
          </a:p>
        </p:txBody>
      </p:sp>
    </p:spTree>
    <p:extLst>
      <p:ext uri="{BB962C8B-B14F-4D97-AF65-F5344CB8AC3E}">
        <p14:creationId xmlns:p14="http://schemas.microsoft.com/office/powerpoint/2010/main" val="308334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1811482"/>
            <a:ext cx="8915400" cy="3777622"/>
          </a:xfrm>
        </p:spPr>
        <p:txBody>
          <a:bodyPr>
            <a:normAutofit/>
          </a:bodyPr>
          <a:lstStyle/>
          <a:p>
            <a:pPr>
              <a:lnSpc>
                <a:spcPct val="200000"/>
              </a:lnSpc>
            </a:pPr>
            <a:r>
              <a:rPr lang="fr-FR" dirty="0" smtClean="0"/>
              <a:t>Doctrine organisationnelle en médecine d’urgence de la « marche en avant » :</a:t>
            </a:r>
          </a:p>
          <a:p>
            <a:pPr lvl="1">
              <a:lnSpc>
                <a:spcPct val="200000"/>
              </a:lnSpc>
            </a:pPr>
            <a:r>
              <a:rPr lang="fr-FR" sz="1800" dirty="0" smtClean="0"/>
              <a:t>Consiste à fluidifier les examens complémentaires</a:t>
            </a:r>
          </a:p>
          <a:p>
            <a:pPr lvl="1">
              <a:lnSpc>
                <a:spcPct val="200000"/>
              </a:lnSpc>
            </a:pPr>
            <a:r>
              <a:rPr lang="fr-FR" sz="1800" dirty="0" smtClean="0"/>
              <a:t>Un patient ne revient pas en arrière après avoir fait ses examens</a:t>
            </a:r>
            <a:endParaRPr lang="fr-FR" sz="1800" dirty="0"/>
          </a:p>
        </p:txBody>
      </p:sp>
      <p:sp>
        <p:nvSpPr>
          <p:cNvPr id="4" name="Titre 1"/>
          <p:cNvSpPr txBox="1">
            <a:spLocks/>
          </p:cNvSpPr>
          <p:nvPr/>
        </p:nvSpPr>
        <p:spPr>
          <a:xfrm>
            <a:off x="161453" y="835721"/>
            <a:ext cx="1345229" cy="265716"/>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1300" b="1" dirty="0" smtClean="0">
                <a:solidFill>
                  <a:schemeClr val="bg1"/>
                </a:solidFill>
              </a:rPr>
              <a:t>OBJECTIFS</a:t>
            </a:r>
            <a:endParaRPr lang="fr-FR" sz="1300" b="1" dirty="0">
              <a:solidFill>
                <a:schemeClr val="bg1"/>
              </a:solidFill>
            </a:endParaRPr>
          </a:p>
        </p:txBody>
      </p:sp>
    </p:spTree>
    <p:extLst>
      <p:ext uri="{BB962C8B-B14F-4D97-AF65-F5344CB8AC3E}">
        <p14:creationId xmlns:p14="http://schemas.microsoft.com/office/powerpoint/2010/main" val="3159883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1811482"/>
            <a:ext cx="8915400" cy="3777622"/>
          </a:xfrm>
        </p:spPr>
        <p:txBody>
          <a:bodyPr>
            <a:normAutofit/>
          </a:bodyPr>
          <a:lstStyle/>
          <a:p>
            <a:pPr>
              <a:lnSpc>
                <a:spcPct val="200000"/>
              </a:lnSpc>
            </a:pPr>
            <a:r>
              <a:rPr lang="fr-FR" sz="1800" dirty="0" smtClean="0"/>
              <a:t>Comment bien orienter directement son malade ? L’apport de l’examen clinique reste limité.</a:t>
            </a:r>
          </a:p>
          <a:p>
            <a:pPr>
              <a:lnSpc>
                <a:spcPct val="200000"/>
              </a:lnSpc>
            </a:pPr>
            <a:r>
              <a:rPr lang="fr-FR" dirty="0" smtClean="0"/>
              <a:t>Intérêt de l’échographie ?</a:t>
            </a:r>
            <a:endParaRPr lang="fr-FR" sz="1800" dirty="0"/>
          </a:p>
        </p:txBody>
      </p:sp>
      <p:sp>
        <p:nvSpPr>
          <p:cNvPr id="4" name="Titre 1"/>
          <p:cNvSpPr txBox="1">
            <a:spLocks/>
          </p:cNvSpPr>
          <p:nvPr/>
        </p:nvSpPr>
        <p:spPr>
          <a:xfrm>
            <a:off x="161453" y="835721"/>
            <a:ext cx="1345229" cy="265716"/>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1300" b="1" dirty="0" smtClean="0">
                <a:solidFill>
                  <a:schemeClr val="bg1"/>
                </a:solidFill>
              </a:rPr>
              <a:t>OBJECTIFS</a:t>
            </a:r>
            <a:endParaRPr lang="fr-FR" sz="1300" b="1" dirty="0">
              <a:solidFill>
                <a:schemeClr val="bg1"/>
              </a:solidFill>
            </a:endParaRPr>
          </a:p>
        </p:txBody>
      </p:sp>
    </p:spTree>
    <p:extLst>
      <p:ext uri="{BB962C8B-B14F-4D97-AF65-F5344CB8AC3E}">
        <p14:creationId xmlns:p14="http://schemas.microsoft.com/office/powerpoint/2010/main" val="1194014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89213" y="5819565"/>
            <a:ext cx="8820006" cy="861790"/>
          </a:xfrm>
        </p:spPr>
        <p:txBody>
          <a:bodyPr>
            <a:normAutofit/>
          </a:bodyPr>
          <a:lstStyle/>
          <a:p>
            <a:r>
              <a:rPr lang="fr-FR" sz="1200" b="1" dirty="0" err="1"/>
              <a:t>Cazes</a:t>
            </a:r>
            <a:r>
              <a:rPr lang="fr-FR" sz="1200" b="1" dirty="0"/>
              <a:t> </a:t>
            </a:r>
            <a:r>
              <a:rPr lang="fr-FR" sz="1200" b="1" dirty="0" smtClean="0"/>
              <a:t>N</a:t>
            </a:r>
            <a:r>
              <a:rPr lang="fr-FR" sz="1200" b="1" dirty="0"/>
              <a:t> </a:t>
            </a:r>
            <a:r>
              <a:rPr lang="fr-FR" sz="1200" b="1" dirty="0" smtClean="0"/>
              <a:t>et al. «</a:t>
            </a:r>
            <a:r>
              <a:rPr lang="fr-FR" sz="1200" b="1" dirty="0"/>
              <a:t> Échographie en situation d’urgence : étude prospective sur la formation nécessaire et suffisante pour des médecins militaires ». Journal de Radiologie Diagnostique et Interventionnelle 2013;94 :1113-20.</a:t>
            </a:r>
          </a:p>
        </p:txBody>
      </p:sp>
      <p:sp>
        <p:nvSpPr>
          <p:cNvPr id="3" name="Espace réservé du contenu 2"/>
          <p:cNvSpPr>
            <a:spLocks noGrp="1"/>
          </p:cNvSpPr>
          <p:nvPr>
            <p:ph idx="1"/>
          </p:nvPr>
        </p:nvSpPr>
        <p:spPr>
          <a:xfrm>
            <a:off x="2589213" y="1510146"/>
            <a:ext cx="8915400" cy="3082636"/>
          </a:xfrm>
        </p:spPr>
        <p:txBody>
          <a:bodyPr/>
          <a:lstStyle/>
          <a:p>
            <a:pPr>
              <a:lnSpc>
                <a:spcPct val="200000"/>
              </a:lnSpc>
            </a:pPr>
            <a:r>
              <a:rPr lang="fr-FR" dirty="0"/>
              <a:t>DU d’échographie existe mais trop lourd pour que tout le monde le </a:t>
            </a:r>
            <a:r>
              <a:rPr lang="fr-FR" dirty="0" smtClean="0"/>
              <a:t>passe</a:t>
            </a:r>
          </a:p>
          <a:p>
            <a:pPr>
              <a:lnSpc>
                <a:spcPct val="200000"/>
              </a:lnSpc>
            </a:pPr>
            <a:r>
              <a:rPr lang="fr-FR" dirty="0" smtClean="0"/>
              <a:t>Une formation accélérée à l’échographie pour les médecins urgentistes a été testée et validée par l’équipe du Dr </a:t>
            </a:r>
            <a:r>
              <a:rPr lang="fr-FR" dirty="0" err="1" smtClean="0"/>
              <a:t>Cazes</a:t>
            </a:r>
            <a:r>
              <a:rPr lang="fr-FR" dirty="0" smtClean="0"/>
              <a:t>. </a:t>
            </a:r>
            <a:endParaRPr lang="fr-FR" dirty="0"/>
          </a:p>
          <a:p>
            <a:endParaRPr lang="fr-FR" dirty="0"/>
          </a:p>
        </p:txBody>
      </p:sp>
      <p:sp>
        <p:nvSpPr>
          <p:cNvPr id="5" name="Titre 1"/>
          <p:cNvSpPr txBox="1">
            <a:spLocks/>
          </p:cNvSpPr>
          <p:nvPr/>
        </p:nvSpPr>
        <p:spPr>
          <a:xfrm>
            <a:off x="161453" y="835721"/>
            <a:ext cx="1345229" cy="265716"/>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1300" b="1" dirty="0" smtClean="0">
                <a:solidFill>
                  <a:schemeClr val="bg1"/>
                </a:solidFill>
              </a:rPr>
              <a:t>OBJECTIFS</a:t>
            </a:r>
            <a:endParaRPr lang="fr-FR" sz="1300" b="1" dirty="0">
              <a:solidFill>
                <a:schemeClr val="bg1"/>
              </a:solidFill>
            </a:endParaRPr>
          </a:p>
        </p:txBody>
      </p:sp>
    </p:spTree>
    <p:extLst>
      <p:ext uri="{BB962C8B-B14F-4D97-AF65-F5344CB8AC3E}">
        <p14:creationId xmlns:p14="http://schemas.microsoft.com/office/powerpoint/2010/main" val="1175515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13265" y="624110"/>
            <a:ext cx="9291348" cy="851399"/>
          </a:xfrm>
        </p:spPr>
        <p:txBody>
          <a:bodyPr/>
          <a:lstStyle/>
          <a:p>
            <a:r>
              <a:rPr lang="fr-FR" dirty="0" smtClean="0"/>
              <a:t>Principe de la formation à l’échographie</a:t>
            </a:r>
            <a:endParaRPr lang="fr-FR" dirty="0"/>
          </a:p>
        </p:txBody>
      </p:sp>
      <p:sp>
        <p:nvSpPr>
          <p:cNvPr id="3" name="Espace réservé du contenu 2"/>
          <p:cNvSpPr>
            <a:spLocks noGrp="1"/>
          </p:cNvSpPr>
          <p:nvPr>
            <p:ph idx="1"/>
          </p:nvPr>
        </p:nvSpPr>
        <p:spPr>
          <a:xfrm>
            <a:off x="2589213" y="1946564"/>
            <a:ext cx="8915400" cy="4111336"/>
          </a:xfrm>
        </p:spPr>
        <p:txBody>
          <a:bodyPr>
            <a:normAutofit/>
          </a:bodyPr>
          <a:lstStyle/>
          <a:p>
            <a:r>
              <a:rPr lang="fr-FR" dirty="0" smtClean="0"/>
              <a:t>Formation théorique d’une heure</a:t>
            </a:r>
          </a:p>
          <a:p>
            <a:r>
              <a:rPr lang="fr-FR" dirty="0" smtClean="0"/>
              <a:t>3 cibles : </a:t>
            </a:r>
          </a:p>
          <a:p>
            <a:pPr lvl="1"/>
            <a:r>
              <a:rPr lang="fr-FR" sz="1800" dirty="0" smtClean="0"/>
              <a:t>Cholécystite</a:t>
            </a:r>
          </a:p>
          <a:p>
            <a:pPr lvl="1"/>
            <a:r>
              <a:rPr lang="fr-FR" sz="1800" dirty="0" smtClean="0"/>
              <a:t>Dilatation des cavités pyélocalicielles</a:t>
            </a:r>
          </a:p>
          <a:p>
            <a:pPr lvl="1"/>
            <a:r>
              <a:rPr lang="fr-FR" sz="1800" dirty="0" smtClean="0"/>
              <a:t>Thrombose veineuse profonde du membre inférieur</a:t>
            </a:r>
          </a:p>
          <a:p>
            <a:r>
              <a:rPr lang="fr-FR" dirty="0" smtClean="0"/>
              <a:t>10 échographies par cible chez un sujet sain</a:t>
            </a:r>
          </a:p>
          <a:p>
            <a:r>
              <a:rPr lang="fr-FR" dirty="0" smtClean="0"/>
              <a:t>Échographies en situation de suspicion clinique :</a:t>
            </a:r>
          </a:p>
          <a:p>
            <a:pPr lvl="1"/>
            <a:r>
              <a:rPr lang="fr-FR" sz="1800" dirty="0" smtClean="0"/>
              <a:t>Cholécystite : 30 examens</a:t>
            </a:r>
          </a:p>
          <a:p>
            <a:pPr lvl="1"/>
            <a:r>
              <a:rPr lang="fr-FR" sz="1800" dirty="0" smtClean="0"/>
              <a:t>Dilatation des cavités pyélocalicielles : 20 examens</a:t>
            </a:r>
          </a:p>
          <a:p>
            <a:pPr lvl="1"/>
            <a:r>
              <a:rPr lang="fr-FR" sz="1800" dirty="0" smtClean="0"/>
              <a:t>Thrombose veineuse profonde : 20 examens</a:t>
            </a:r>
          </a:p>
          <a:p>
            <a:endParaRPr lang="fr-FR" dirty="0"/>
          </a:p>
        </p:txBody>
      </p:sp>
      <p:sp>
        <p:nvSpPr>
          <p:cNvPr id="4" name="Titre 1"/>
          <p:cNvSpPr txBox="1">
            <a:spLocks/>
          </p:cNvSpPr>
          <p:nvPr/>
        </p:nvSpPr>
        <p:spPr>
          <a:xfrm>
            <a:off x="161453" y="835721"/>
            <a:ext cx="1345229" cy="265716"/>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1300" b="1" dirty="0" smtClean="0">
                <a:solidFill>
                  <a:schemeClr val="bg1"/>
                </a:solidFill>
              </a:rPr>
              <a:t>OBJECTIFS</a:t>
            </a:r>
            <a:endParaRPr lang="fr-FR" sz="1300" b="1" dirty="0">
              <a:solidFill>
                <a:schemeClr val="bg1"/>
              </a:solidFill>
            </a:endParaRPr>
          </a:p>
        </p:txBody>
      </p:sp>
    </p:spTree>
    <p:extLst>
      <p:ext uri="{BB962C8B-B14F-4D97-AF65-F5344CB8AC3E}">
        <p14:creationId xmlns:p14="http://schemas.microsoft.com/office/powerpoint/2010/main" val="3814737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39830" y="1437409"/>
            <a:ext cx="8915400" cy="3777622"/>
          </a:xfrm>
        </p:spPr>
        <p:txBody>
          <a:bodyPr>
            <a:normAutofit/>
          </a:bodyPr>
          <a:lstStyle/>
          <a:p>
            <a:pPr>
              <a:lnSpc>
                <a:spcPct val="200000"/>
              </a:lnSpc>
            </a:pPr>
            <a:r>
              <a:rPr lang="fr-FR" b="1" dirty="0" smtClean="0"/>
              <a:t>En pratique : </a:t>
            </a:r>
          </a:p>
          <a:p>
            <a:pPr lvl="1">
              <a:lnSpc>
                <a:spcPct val="200000"/>
              </a:lnSpc>
            </a:pPr>
            <a:r>
              <a:rPr lang="fr-FR" sz="1800" dirty="0" smtClean="0"/>
              <a:t>Formation progressive par compagnonnage avec un urgentiste diplômé en échographie</a:t>
            </a:r>
          </a:p>
          <a:p>
            <a:pPr lvl="1">
              <a:lnSpc>
                <a:spcPct val="200000"/>
              </a:lnSpc>
            </a:pPr>
            <a:r>
              <a:rPr lang="fr-FR" sz="1800" dirty="0" smtClean="0"/>
              <a:t>Non-chronophage : quelques minutes par jour, selon les pathologies observées</a:t>
            </a:r>
          </a:p>
          <a:p>
            <a:pPr lvl="1">
              <a:lnSpc>
                <a:spcPct val="200000"/>
              </a:lnSpc>
            </a:pPr>
            <a:r>
              <a:rPr lang="fr-FR" sz="1800" dirty="0" smtClean="0"/>
              <a:t>Formation achevée en 4 semaines</a:t>
            </a:r>
            <a:endParaRPr lang="fr-FR" sz="1800" dirty="0"/>
          </a:p>
        </p:txBody>
      </p:sp>
      <p:sp>
        <p:nvSpPr>
          <p:cNvPr id="4" name="Titre 1"/>
          <p:cNvSpPr txBox="1">
            <a:spLocks/>
          </p:cNvSpPr>
          <p:nvPr/>
        </p:nvSpPr>
        <p:spPr>
          <a:xfrm>
            <a:off x="161453" y="835721"/>
            <a:ext cx="1345229" cy="265716"/>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1300" b="1" dirty="0" smtClean="0">
                <a:solidFill>
                  <a:schemeClr val="bg1"/>
                </a:solidFill>
              </a:rPr>
              <a:t>OBJECTIFS</a:t>
            </a:r>
            <a:endParaRPr lang="fr-FR" sz="1300" b="1" dirty="0">
              <a:solidFill>
                <a:schemeClr val="bg1"/>
              </a:solidFill>
            </a:endParaRPr>
          </a:p>
        </p:txBody>
      </p:sp>
    </p:spTree>
    <p:extLst>
      <p:ext uri="{BB962C8B-B14F-4D97-AF65-F5344CB8AC3E}">
        <p14:creationId xmlns:p14="http://schemas.microsoft.com/office/powerpoint/2010/main" val="11691267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5902035" y="2130137"/>
            <a:ext cx="2488230" cy="9975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 Doctrine de la marche en avant »</a:t>
            </a:r>
            <a:endParaRPr lang="fr-FR" dirty="0"/>
          </a:p>
        </p:txBody>
      </p:sp>
      <p:sp>
        <p:nvSpPr>
          <p:cNvPr id="7" name="Rectangle à coins arrondis 6"/>
          <p:cNvSpPr/>
          <p:nvPr/>
        </p:nvSpPr>
        <p:spPr>
          <a:xfrm>
            <a:off x="3062916" y="2130137"/>
            <a:ext cx="2488230" cy="9975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Problématique du temps de passage aux urgences</a:t>
            </a:r>
            <a:endParaRPr lang="fr-FR" dirty="0"/>
          </a:p>
        </p:txBody>
      </p:sp>
      <p:sp>
        <p:nvSpPr>
          <p:cNvPr id="8" name="Rectangle à coins arrondis 7"/>
          <p:cNvSpPr/>
          <p:nvPr/>
        </p:nvSpPr>
        <p:spPr>
          <a:xfrm>
            <a:off x="8741154" y="2142259"/>
            <a:ext cx="2488230" cy="9975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Formation échographique simple et rapide</a:t>
            </a:r>
            <a:endParaRPr lang="fr-FR" dirty="0"/>
          </a:p>
        </p:txBody>
      </p:sp>
      <p:cxnSp>
        <p:nvCxnSpPr>
          <p:cNvPr id="10" name="Connecteur droit avec flèche 9"/>
          <p:cNvCxnSpPr>
            <a:stCxn id="8" idx="2"/>
            <a:endCxn id="11" idx="0"/>
          </p:cNvCxnSpPr>
          <p:nvPr/>
        </p:nvCxnSpPr>
        <p:spPr>
          <a:xfrm flipH="1">
            <a:off x="7146151" y="3139786"/>
            <a:ext cx="2839118" cy="11551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tangle à coins arrondis 10"/>
          <p:cNvSpPr/>
          <p:nvPr/>
        </p:nvSpPr>
        <p:spPr>
          <a:xfrm>
            <a:off x="5551146" y="4294909"/>
            <a:ext cx="3190009" cy="1333499"/>
          </a:xfrm>
          <a:prstGeom prst="roundRect">
            <a:avLst/>
          </a:prstGeom>
          <a:solidFill>
            <a:schemeClr val="bg2">
              <a:lumMod val="2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Impact d’une telle formation sur le temps de passage ?</a:t>
            </a:r>
            <a:endParaRPr lang="fr-FR" dirty="0"/>
          </a:p>
        </p:txBody>
      </p:sp>
      <p:cxnSp>
        <p:nvCxnSpPr>
          <p:cNvPr id="13" name="Connecteur droit avec flèche 12"/>
          <p:cNvCxnSpPr>
            <a:stCxn id="5" idx="2"/>
            <a:endCxn id="11" idx="0"/>
          </p:cNvCxnSpPr>
          <p:nvPr/>
        </p:nvCxnSpPr>
        <p:spPr>
          <a:xfrm>
            <a:off x="7146150" y="3127664"/>
            <a:ext cx="1" cy="11672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a:stCxn id="7" idx="2"/>
            <a:endCxn id="11" idx="0"/>
          </p:cNvCxnSpPr>
          <p:nvPr/>
        </p:nvCxnSpPr>
        <p:spPr>
          <a:xfrm>
            <a:off x="4307031" y="3127664"/>
            <a:ext cx="2839120" cy="11672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itre 1"/>
          <p:cNvSpPr txBox="1">
            <a:spLocks/>
          </p:cNvSpPr>
          <p:nvPr/>
        </p:nvSpPr>
        <p:spPr>
          <a:xfrm>
            <a:off x="161453" y="835721"/>
            <a:ext cx="1345229" cy="265716"/>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1300" b="1" dirty="0" smtClean="0">
                <a:solidFill>
                  <a:schemeClr val="bg1"/>
                </a:solidFill>
              </a:rPr>
              <a:t>OBJECTIFS</a:t>
            </a:r>
            <a:endParaRPr lang="fr-FR" sz="1300" b="1" dirty="0">
              <a:solidFill>
                <a:schemeClr val="bg1"/>
              </a:solidFill>
            </a:endParaRPr>
          </a:p>
        </p:txBody>
      </p:sp>
    </p:spTree>
    <p:extLst>
      <p:ext uri="{BB962C8B-B14F-4D97-AF65-F5344CB8AC3E}">
        <p14:creationId xmlns:p14="http://schemas.microsoft.com/office/powerpoint/2010/main" val="4045788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769</TotalTime>
  <Words>669</Words>
  <Application>Microsoft Office PowerPoint</Application>
  <PresentationFormat>Grand écran</PresentationFormat>
  <Paragraphs>112</Paragraphs>
  <Slides>25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25</vt:i4>
      </vt:variant>
    </vt:vector>
  </HeadingPairs>
  <TitlesOfParts>
    <vt:vector size="29" baseType="lpstr">
      <vt:lpstr>Arial</vt:lpstr>
      <vt:lpstr>Century Gothic</vt:lpstr>
      <vt:lpstr>Wingdings 3</vt:lpstr>
      <vt:lpstr>Brin</vt:lpstr>
      <vt:lpstr>Apport de l’échographie dans des pathologies ciblées sur le temps d’orientation des malades dans un service d’urgence.</vt:lpstr>
      <vt:lpstr>OBJECTIFS</vt:lpstr>
      <vt:lpstr>Présentation PowerPoint</vt:lpstr>
      <vt:lpstr>Présentation PowerPoint</vt:lpstr>
      <vt:lpstr>Présentation PowerPoint</vt:lpstr>
      <vt:lpstr>Cazes N et al. « Échographie en situation d’urgence : étude prospective sur la formation nécessaire et suffisante pour des médecins militaires ». Journal de Radiologie Diagnostique et Interventionnelle 2013;94 :1113-20.</vt:lpstr>
      <vt:lpstr>Principe de la formation à l’échographie</vt:lpstr>
      <vt:lpstr>Présentation PowerPoint</vt:lpstr>
      <vt:lpstr>Présentation PowerPoint</vt:lpstr>
      <vt:lpstr>Présentation PowerPoint</vt:lpstr>
      <vt:lpstr>Présentation PowerPoint</vt:lpstr>
      <vt:lpstr>MATERIELS ET METHODES</vt:lpstr>
      <vt:lpstr>Présentation PowerPoint</vt:lpstr>
      <vt:lpstr>Critère de jugement principal</vt:lpstr>
      <vt:lpstr>Critères diagnostiques : cholécystite</vt:lpstr>
      <vt:lpstr>Critères diagnostiques : dilatation des cavités pyélocalicielles</vt:lpstr>
      <vt:lpstr>Critères diagnostiques : thrombose veineuse profonde</vt:lpstr>
      <vt:lpstr>RESULTATS</vt:lpstr>
      <vt:lpstr>Présentation PowerPoint</vt:lpstr>
      <vt:lpstr>Cholécystite</vt:lpstr>
      <vt:lpstr>Dilatation des cavités pyélocalicielles</vt:lpstr>
      <vt:lpstr>Thrombose veineuse profonde</vt:lpstr>
      <vt:lpstr>DISCUSSION</vt:lpstr>
      <vt:lpstr>Conclusion</vt:lpstr>
      <vt:lpstr>MERCI POUR VOTRE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Apport de l’échographie dans des pathologies ciblées sur le temps d’orientation des malades dans un service d’urgence.</dc:title>
  <dc:creator>Escarre</dc:creator>
  <cp:lastModifiedBy>CMED</cp:lastModifiedBy>
  <cp:revision>40</cp:revision>
  <dcterms:created xsi:type="dcterms:W3CDTF">2017-01-03T10:31:31Z</dcterms:created>
  <dcterms:modified xsi:type="dcterms:W3CDTF">2017-11-28T22:04:11Z</dcterms:modified>
</cp:coreProperties>
</file>